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od Peng" initials="rP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4691" autoAdjust="0"/>
  </p:normalViewPr>
  <p:slideViewPr>
    <p:cSldViewPr snapToGrid="0" showGuides="1">
      <p:cViewPr varScale="1">
        <p:scale>
          <a:sx n="111" d="100"/>
          <a:sy n="111" d="100"/>
        </p:scale>
        <p:origin x="62" y="62"/>
      </p:cViewPr>
      <p:guideLst>
        <p:guide orient="horz" pos="2160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3" name="椭圆 2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0" y="0"/>
            <a:ext cx="410444" cy="5910196"/>
            <a:chOff x="0" y="0"/>
            <a:chExt cx="410444" cy="5910196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180000"/>
              <a:ext cx="180000" cy="5730196"/>
              <a:chOff x="0" y="180000"/>
              <a:chExt cx="180000" cy="5730196"/>
            </a:xfrm>
            <a:solidFill>
              <a:srgbClr val="887875"/>
            </a:solidFill>
          </p:grpSpPr>
          <p:sp>
            <p:nvSpPr>
              <p:cNvPr id="9" name="矩形 8"/>
              <p:cNvSpPr/>
              <p:nvPr/>
            </p:nvSpPr>
            <p:spPr>
              <a:xfrm rot="5400000">
                <a:off x="-2685098" y="2865098"/>
                <a:ext cx="555019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0800000">
                <a:off x="0" y="5730196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 rot="5400000">
              <a:off x="-1659557" y="1890000"/>
              <a:ext cx="3960000" cy="180000"/>
            </a:xfrm>
            <a:prstGeom prst="rect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30444" y="3955600"/>
              <a:ext cx="180000" cy="180000"/>
            </a:xfrm>
            <a:prstGeom prst="triangle">
              <a:avLst/>
            </a:prstGeom>
            <a:solidFill>
              <a:srgbClr val="F4C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0" y="0"/>
            <a:ext cx="9015656" cy="402315"/>
            <a:chOff x="0" y="0"/>
            <a:chExt cx="9015656" cy="402315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0"/>
              <a:ext cx="9015656" cy="180000"/>
              <a:chOff x="0" y="0"/>
              <a:chExt cx="9015656" cy="180000"/>
            </a:xfrm>
            <a:solidFill>
              <a:srgbClr val="887875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0" y="0"/>
                <a:ext cx="8835656" cy="18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8835656" y="0"/>
                <a:ext cx="180000" cy="18000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" y="222315"/>
              <a:ext cx="7229328" cy="180000"/>
              <a:chOff x="0" y="170600"/>
              <a:chExt cx="7162213" cy="189400"/>
            </a:xfrm>
          </p:grpSpPr>
          <p:sp>
            <p:nvSpPr>
              <p:cNvPr id="26" name="等腰三角形 25"/>
              <p:cNvSpPr/>
              <p:nvPr/>
            </p:nvSpPr>
            <p:spPr>
              <a:xfrm rot="5400000">
                <a:off x="6982213" y="170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0" y="180000"/>
                <a:ext cx="6984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4C57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流程图: 终止 32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生物学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535" y="150495"/>
            <a:ext cx="5888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1.1.3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细胞中的糖和脂质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06770" y="30035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2930" y="1548130"/>
            <a:ext cx="10952480" cy="8070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（一）组成元素：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endParaRPr lang="en-US" altLang="zh-CN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1044575"/>
            <a:ext cx="491426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一、糖类的种类和功能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66395" y="2296160"/>
          <a:ext cx="11543030" cy="4305300"/>
        </p:xfrm>
        <a:graphic>
          <a:graphicData uri="http://schemas.openxmlformats.org/drawingml/2006/table">
            <a:tbl>
              <a:tblPr/>
              <a:tblGrid>
                <a:gridCol w="953770"/>
                <a:gridCol w="4427855"/>
                <a:gridCol w="2173605"/>
                <a:gridCol w="2112645"/>
                <a:gridCol w="1875155"/>
              </a:tblGrid>
              <a:tr h="365760">
                <a:tc rowSpan="2">
                  <a:txBody>
                    <a:bodyPr/>
                    <a:lstStyle/>
                    <a:p>
                      <a:pPr marL="15938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种类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51230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特点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149288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分布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hMerge="1">
                  <a:tcP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067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植物特有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动物特有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22161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动植物都有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1064260">
                <a:tc>
                  <a:txBody>
                    <a:bodyPr/>
                    <a:lstStyle/>
                    <a:p>
                      <a:pPr marL="156210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921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不能水解，可直接被细胞吸收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120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果糖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半乳糖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8105" indent="-63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葡萄糖、核糖、脱氧核糖等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1260">
                <a:tc>
                  <a:txBody>
                    <a:bodyPr/>
                    <a:lstStyle/>
                    <a:p>
                      <a:pPr marL="15684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7310" indent="1587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分子单糖脱水缩合而成，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一般要水解成单糖才能被细胞吸收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29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蔗糖、麦芽糖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29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乳糖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879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1260">
                <a:tc>
                  <a:txBody>
                    <a:bodyPr/>
                    <a:lstStyle/>
                    <a:p>
                      <a:pPr marL="16002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多糖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7945" indent="1905" algn="just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生物体内的糖类绝大多数以多糖的形式存在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（淀粉、糖原、纤维素的组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成单位都是葡萄糖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淀粉、纤维素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635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肝糖原、肌糖原、几丁质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1879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/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46405" y="1024255"/>
            <a:ext cx="11298555" cy="48088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（二）糖类的作用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主要能源物质，例如葡萄糖是细胞生命活动的主要能源物质。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储能物质，例如淀粉是植物细胞中的储能物质，糖原是人和动物细胞中的储能物质。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结构成分，例如纤维素是植物细胞壁的组成成分，几丁质（壳多糖）广泛存在于甲壳类动物和昆虫的外骨骼中，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几丁质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能与重金属有效结合，能用作食品包装纸或添加剂。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7530" y="1282065"/>
            <a:ext cx="10887075" cy="5245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组成元素：主要是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，有些脂质含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。与糖类不同的是，脂质分子中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的含量远低于糖类，而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的含量更高。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分类与功能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脂肪：细胞内良好的储能物质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）结构：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分子脂肪酸与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分子甘油反应形成的酯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植物脂肪大多含不饱和脂肪酸，室温时呈液态；动物脂肪大多含有饱和脂肪酸，室温时呈固态。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）功能：储能、保温、缓冲和减压。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335" y="416560"/>
            <a:ext cx="482155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二、脂质的种类和功能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7680" y="723265"/>
            <a:ext cx="11217275" cy="5410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磷脂：细胞膜、细胞器膜等生物膜的重要成分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）组成元素：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）在人和其他动物的脑、卵子、肝脏以及植物大豆的种子中含量丰富。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固醇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）胆固醇：动物细胞膜的重要成分。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）性激素：促进人和动物生殖器官的发育及生殖细胞的形成。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）维生素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：促进小肠对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的吸收。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7215" y="923290"/>
            <a:ext cx="11086465" cy="2705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细胞中的糖类和脂质是可以相互转化的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糖类和脂肪之间的转化程度存在明显差异：糖类在供应充足的情况下，可以大量转化为脂肪；而脂肪一般只在糖类代谢发生障碍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引起供能不足时才会分解供能，而且不能大量转化为糖类。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535" y="351790"/>
            <a:ext cx="6431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1.1.4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蛋白质的结构与功能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83655" y="55181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69390" y="1278890"/>
            <a:ext cx="428498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一、蛋白质的功能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34365" y="2145030"/>
          <a:ext cx="10939145" cy="4250055"/>
        </p:xfrm>
        <a:graphic>
          <a:graphicData uri="http://schemas.openxmlformats.org/drawingml/2006/table">
            <a:tbl>
              <a:tblPr/>
              <a:tblGrid>
                <a:gridCol w="5008245"/>
                <a:gridCol w="5930900"/>
              </a:tblGrid>
              <a:tr h="647065">
                <a:tc>
                  <a:txBody>
                    <a:bodyPr/>
                    <a:lstStyle/>
                    <a:p>
                      <a:pPr marL="13665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功能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136842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举例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6985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构成细胞和生物体结构的重要物质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（结构蛋白）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66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蛋白质是肌肉、头发、羽毛、蛛丝的重要成分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2455">
                <a:tc>
                  <a:txBody>
                    <a:bodyPr/>
                    <a:lstStyle/>
                    <a:p>
                      <a:pPr marL="673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催化细胞内的化学反应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绝大多数酶都是蛋白质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（如胃蛋白酶）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0240">
                <a:tc>
                  <a:txBody>
                    <a:bodyPr/>
                    <a:lstStyle/>
                    <a:p>
                      <a:pPr marL="6921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运输功能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66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血红蛋白能运输氧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6794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起信息传递作用，调节机体的生命活动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胰岛素调节机体内糖类等物质的新陈代谢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2940">
                <a:tc>
                  <a:txBody>
                    <a:bodyPr/>
                    <a:lstStyle/>
                    <a:p>
                      <a:pPr marL="6985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免疫功能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1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抗体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5495" y="782955"/>
            <a:ext cx="10733405" cy="5744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组成人体蛋白质的氨基酸共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种，其中必需氨基酸指体内不能合成、只能从食物中摄取的氨基酸（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种）；其他氨基酸是人体细胞能够自行合成的，即非必需氨基酸（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氨基酸的结构通式及特点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氨基酸结构通式见右图，其结构特点如下。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至少含有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—NH</a:t>
            </a:r>
            <a:r>
              <a:rPr lang="en-US" altLang="zh-CN" sz="2800" baseline="-250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个羧基（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—COOH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都有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个羧基连接在同一个碳原子上。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各种氨基酸之间的区别在于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基的不同。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5495" y="200660"/>
            <a:ext cx="1074991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二、蛋白质的基本组成单位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氨基酸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6145" y="2858135"/>
            <a:ext cx="2807970" cy="184912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1825" y="1199515"/>
            <a:ext cx="11031220" cy="53282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（一）氨基酸分子之间的结合方式叫做脱水缩合：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个氨基酸分子的羧基（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—COOH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）和另外的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个氨基酸分子的氨基（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—NH</a:t>
            </a:r>
            <a:r>
              <a:rPr lang="en-US" altLang="zh-CN" sz="2800" baseline="-250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）相连接，同时脱去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分子水的过程。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（二）连接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个氨基酸分子的化学键叫做肽键。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（三）肽类的命名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个氨基酸分子脱水缩合而成的化合物叫二肽，由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个氨基酸分子脱水缩合而成的化合物叫三肽，依次类推</a:t>
            </a:r>
            <a:r>
              <a:rPr 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由多个氨基酸分子缩合而成、含有多个肽键的化合物统称多肽。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1190" y="364490"/>
            <a:ext cx="1090422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三、蛋白质的结构及其多样性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520" y="1095375"/>
            <a:ext cx="11920855" cy="21291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（四）从氨基酸到蛋白质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3857" r="4945"/>
          <a:stretch>
            <a:fillRect/>
          </a:stretch>
        </p:blipFill>
        <p:spPr>
          <a:xfrm>
            <a:off x="473075" y="1907540"/>
            <a:ext cx="11391900" cy="11099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1450" y="3224530"/>
            <a:ext cx="11920855" cy="2400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（五）蛋白质分子结构的多样性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组成蛋白质的氨基酸种类、数目不同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排列顺序不同。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肽链的盘曲、折叠方式不同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其形成的空间结构不同。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535" y="448310"/>
            <a:ext cx="5888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1.1.5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核酸的结构与功能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06770" y="6210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19760" y="2668905"/>
            <a:ext cx="10952480" cy="35407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（一）核酸的组成元素：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（二）核酸的基本组成单位是核苷酸，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个核苷酸由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分子含氮碱基、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分子五碳糖和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分子磷酸组成。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（三）核酸是细胞内携带遗传信息的物质，在生物体的遗传、变异和蛋白质的生物合成中具有极其重要的作用。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1705610"/>
            <a:ext cx="491426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一、核酸的结构与功能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8915" y="2285365"/>
            <a:ext cx="9265285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</a:t>
            </a:r>
            <a:r>
              <a:rPr lang="en-US" altLang="zh-CN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课程达标训练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335405" y="268605"/>
            <a:ext cx="526669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DNA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RNA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的性质差异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3380" y="1141095"/>
            <a:ext cx="11445240" cy="5321935"/>
            <a:chOff x="373380" y="1141095"/>
            <a:chExt cx="11445240" cy="5321935"/>
          </a:xfrm>
        </p:grpSpPr>
        <p:graphicFrame>
          <p:nvGraphicFramePr>
            <p:cNvPr id="5" name="表格 4"/>
            <p:cNvGraphicFramePr/>
            <p:nvPr>
              <p:custDataLst>
                <p:tags r:id="rId1"/>
              </p:custDataLst>
            </p:nvPr>
          </p:nvGraphicFramePr>
          <p:xfrm>
            <a:off x="373380" y="1141095"/>
            <a:ext cx="11445240" cy="5321935"/>
          </p:xfrm>
          <a:graphic>
            <a:graphicData uri="http://schemas.openxmlformats.org/drawingml/2006/table">
              <a:tbl>
                <a:tblPr/>
                <a:tblGrid>
                  <a:gridCol w="2322195"/>
                  <a:gridCol w="974725"/>
                  <a:gridCol w="3739515"/>
                  <a:gridCol w="881662"/>
                  <a:gridCol w="3527143"/>
                </a:tblGrid>
                <a:tr h="459740">
                  <a:tc>
                    <a:txBody>
                      <a:bodyPr/>
                      <a:lstStyle/>
                      <a:p>
                        <a:pPr marL="339090" indent="0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rPr>
                          <a:t>种类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a:txBody>
                    <a:tcPr marL="46990" marR="46990" marT="46990" marB="46990" anchor="ctr" anchorCtr="1"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solidFill>
                        <a:srgbClr val="D4EFFB"/>
                      </a:solidFill>
                    </a:tcPr>
                  </a:tc>
                  <a:tc gridSpan="2">
                    <a:txBody>
                      <a:bodyPr/>
                      <a:lstStyle/>
                      <a:p>
                        <a:pPr marL="1114425" indent="0" algn="l" eaLnBrk="0" fontAlgn="base">
                          <a:lnSpc>
                            <a:spcPts val="12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DNA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endParaRPr>
                      </a:p>
                    </a:txBody>
                    <a:tcPr marL="46990" marR="46990" marT="46990" marB="46990" anchor="b" anchorCtr="1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marL="1118870" indent="0" algn="l" eaLnBrk="0" fontAlgn="base">
                          <a:lnSpc>
                            <a:spcPts val="1200"/>
                          </a:lnSpc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RNA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endParaRPr>
                      </a:p>
                    </a:txBody>
                    <a:tcPr marL="46990" marR="46990" marT="46990" marB="46990" anchor="b" anchorCtr="1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</a:tr>
                <a:tr h="1191260">
                  <a:tc>
                    <a:txBody>
                      <a:bodyPr/>
                      <a:lstStyle/>
                      <a:p>
                        <a:pPr marL="337820" indent="0" algn="l" eaLnBrk="0" fontAlgn="base">
                          <a:spcBef>
                            <a:spcPts val="13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rPr>
                          <a:t>分布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a:txBody>
                    <a:tcPr marL="46990" marR="46990" marT="46990" marB="46990" anchor="ctr" anchorCtr="1"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solidFill>
                        <a:srgbClr val="D4EFFB"/>
                      </a:solidFill>
                    </a:tcPr>
                  </a:tc>
                  <a:tc gridSpan="2">
                    <a:txBody>
                      <a:bodyPr/>
                      <a:lstStyle/>
                      <a:p>
                        <a:pPr marL="69215" indent="1905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真核细胞的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DNA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主要分布在细胞核中，线粒体和叶绿体中含有少量的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DNA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marL="78740" indent="0" algn="l" eaLnBrk="0" fontAlgn="base">
                          <a:spcBef>
                            <a:spcPts val="13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a:t>主要分布在细胞质中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</a:tr>
                <a:tr h="459740">
                  <a:tc rowSpan="4">
                    <a:txBody>
                      <a:bodyPr/>
                      <a:lstStyle/>
                      <a:p>
                        <a:pPr marL="967740" indent="0" algn="l" eaLnBrk="0" fontAlgn="base">
                          <a:lnSpc>
                            <a:spcPct val="136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r>
                          <a:rPr lang="en-US" altLang="zh-CN" sz="2400" dirty="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a:t> </a:t>
                        </a:r>
                        <a:endParaRPr lang="en-US" altLang="zh-CN" sz="2400" dirty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endParaRPr>
                      </a:p>
                      <a:p>
                        <a:pPr marL="967740" indent="0" algn="l" eaLnBrk="0" fontAlgn="base">
                          <a:lnSpc>
                            <a:spcPct val="137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 dirty="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a:t>基本单位</a:t>
                        </a:r>
                        <a:endParaRPr lang="zh-CN" sz="2400" dirty="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endParaRPr>
                      </a:p>
                    </a:txBody>
                    <a:tcPr marL="46990" marR="46990" marT="46990" marB="46990" anchorCtr="1"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solidFill>
                        <a:srgbClr val="D4EFFB"/>
                      </a:solidFill>
                    </a:tcPr>
                  </a:tc>
                  <a:tc gridSpan="2">
                    <a:txBody>
                      <a:bodyPr/>
                      <a:lstStyle/>
                      <a:p>
                        <a:pPr marL="67945" indent="0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脱氧核苷酸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(4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种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)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marL="74930" indent="0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核糖核苷酸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(4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种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)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</a:tr>
                <a:tr h="459740">
                  <a:tc vMerge="1">
                    <a:tcPr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</a:tcPr>
                  </a:tc>
                  <a:tc rowSpan="3">
                    <a:txBody>
                      <a:bodyPr/>
                      <a:lstStyle/>
                      <a:p>
                        <a:pPr marL="967740" indent="0" algn="ctr" eaLnBrk="0" fontAlgn="base">
                          <a:lnSpc>
                            <a:spcPct val="185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0" marR="0" marT="0" marB="107950" anchorCtr="1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6921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a:t>磷酸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rowSpan="3">
                    <a:txBody>
                      <a:bodyPr/>
                      <a:lstStyle/>
                      <a:p>
                        <a:pPr marL="967740" indent="0" algn="ctr" eaLnBrk="0" fontAlgn="base">
                          <a:lnSpc>
                            <a:spcPct val="185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0" marT="0" marB="46990" anchorCtr="1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7302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a:t>磷酸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</a:tr>
                <a:tr h="459740">
                  <a:tc vMerge="1">
                    <a:tcPr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</a:tcPr>
                  </a:tc>
                  <a:tc vMerge="1">
                    <a:tcPr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</a:tcPr>
                  </a:tc>
                  <a:tc>
                    <a:txBody>
                      <a:bodyPr/>
                      <a:lstStyle/>
                      <a:p>
                        <a:pPr marL="6921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a:t>脱氧核糖</a:t>
                        </a:r>
                        <a:endPara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vMerge="1">
                    <a:tcPr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</a:tcPr>
                  </a:tc>
                  <a:tc>
                    <a:txBody>
                      <a:bodyPr/>
                      <a:lstStyle/>
                      <a:p>
                        <a:pPr marL="7556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a:t>核糖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</a:tr>
                <a:tr h="459740">
                  <a:tc vMerge="1">
                    <a:tcPr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vMerge="1">
                    <a:tcPr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7048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含氮碱基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(A/T/G/C)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vMerge="1">
                    <a:tcPr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>
                    <a:txBody>
                      <a:bodyPr/>
                      <a:lstStyle/>
                      <a:p>
                        <a:pPr marL="74295" indent="0" algn="ctr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含氮碱基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(A/U/G/C)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</a:tr>
                <a:tr h="635000">
                  <a:tc>
                    <a:txBody>
                      <a:bodyPr/>
                      <a:lstStyle/>
                      <a:p>
                        <a:pPr marL="211455" indent="0" algn="l" eaLnBrk="0" fontAlgn="base">
                          <a:spcBef>
                            <a:spcPts val="6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</a:rPr>
                          <a:t>空间结构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a:txBody>
                    <a:tcPr marL="46990" marR="46990" marT="46990" marB="46990" anchor="ctr" anchorCtr="1"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solidFill>
                        <a:srgbClr val="D4EFFB"/>
                      </a:solidFill>
                    </a:tcPr>
                  </a:tc>
                  <a:tc gridSpan="2">
                    <a:txBody>
                      <a:bodyPr/>
                      <a:lstStyle/>
                      <a:p>
                        <a:pPr marL="69215" indent="0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一般由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2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条脱氧核苷酸长链组成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marL="73660" indent="0" algn="l" eaLnBrk="0" fontAlgn="base">
                          <a:spcBef>
                            <a:spcPts val="5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一般由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1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条核糖核苷酸链组成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</a:tr>
                <a:tr h="1196975">
                  <a:tc>
                    <a:txBody>
                      <a:bodyPr/>
                      <a:lstStyle/>
                      <a:p>
                        <a:pPr marL="967740" indent="0" algn="l" eaLnBrk="0" fontAlgn="base">
                          <a:lnSpc>
                            <a:spcPct val="168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a:t> </a:t>
                        </a:r>
                        <a:endParaRPr lang="en-US" alt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endParaRPr>
                      </a:p>
                      <a:p>
                        <a:pPr marL="340360" indent="0" algn="l" eaLnBrk="0" fontAlgn="base">
                          <a:spcBef>
                            <a:spcPts val="4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黑体" panose="02010609060101010101" charset="-122"/>
                            <a:ea typeface="黑体" panose="02010609060101010101" charset="-122"/>
                            <a:cs typeface="黑体" panose="02010609060101010101" charset="-122"/>
                          </a:rPr>
                          <a:t>功能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endParaRPr>
                      </a:p>
                    </a:txBody>
                    <a:tcPr marL="46990" marR="46990" marT="46990" marB="46990" anchor="ctr" anchorCtr="1">
                      <a:lnL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solidFill>
                        <a:srgbClr val="D4EFFB"/>
                      </a:solidFill>
                    </a:tcPr>
                  </a:tc>
                  <a:tc gridSpan="2">
                    <a:txBody>
                      <a:bodyPr/>
                      <a:lstStyle/>
                      <a:p>
                        <a:pPr marL="68580" indent="-635" algn="just" eaLnBrk="0" fontAlgn="base">
                          <a:spcBef>
                            <a:spcPts val="8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脱氧核苷酸的排列顺序储存生物的遗传信息，</a:t>
                        </a:r>
                        <a:r>
                          <a:rPr lang="en-US" altLang="zh-CN" sz="240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DNA</a:t>
                        </a:r>
                        <a:r>
                          <a:rPr lang="zh-CN" sz="240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分子是储存、传递遗传信息的生物大分子</a:t>
                        </a:r>
                        <a:endPara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  <a:tc gridSpan="2">
                    <a:txBody>
                      <a:bodyPr/>
                      <a:lstStyle/>
                      <a:p>
                        <a:pPr marL="74930" indent="-1270" algn="l" eaLnBrk="0" fontAlgn="base">
                          <a:spcBef>
                            <a:spcPts val="1600"/>
                          </a:spcBef>
                          <a:spcAft>
                            <a:spcPct val="0"/>
                          </a:spcAft>
                        </a:pPr>
                        <a:r>
                          <a:rPr lang="zh-CN" sz="24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部分病毒的遗传信息储存在</a:t>
                        </a:r>
                        <a:r>
                          <a:rPr lang="zh-CN" altLang="en-US" sz="24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 </a:t>
                        </a:r>
                        <a:r>
                          <a:rPr lang="en-US" altLang="zh-CN" sz="2400" dirty="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RNA</a:t>
                        </a:r>
                        <a:r>
                          <a:rPr lang="zh-CN" sz="24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中；</a:t>
                        </a:r>
                        <a:r>
                          <a:rPr lang="en-US" altLang="zh-CN" sz="2400" dirty="0">
                            <a:solidFill>
                              <a:srgbClr val="000000"/>
                            </a:solidFill>
                            <a:latin typeface="Times New Roman" panose="02020603050405020304" charset="0"/>
                            <a:ea typeface="宋体" panose="02010600030101010101" pitchFamily="2" charset="-122"/>
                            <a:cs typeface="Times New Roman" panose="02020603050405020304" charset="0"/>
                          </a:rPr>
                          <a:t>RNA</a:t>
                        </a:r>
                        <a:r>
                          <a:rPr lang="zh-CN" sz="2400" dirty="0">
                            <a:solidFill>
                              <a:srgbClr val="000000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  <a:cs typeface="宋体" panose="02010600030101010101" pitchFamily="2" charset="-122"/>
                          </a:rPr>
                          <a:t>在蛋白质的生物合成中有重要作用</a:t>
                        </a:r>
                        <a:endPara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endParaRPr>
                      </a:p>
                    </a:txBody>
                    <a:tcPr marL="46990" marR="46990" marT="46990" marB="46990" anchor="ctr">
                      <a:lnL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 hMerge="1">
                    <a:tcPr>
                      <a:lnR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317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9525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</a:tcPr>
                  </a:tc>
                </a:tr>
              </a:tbl>
            </a:graphicData>
          </a:graphic>
        </p:graphicFrame>
        <p:sp>
          <p:nvSpPr>
            <p:cNvPr id="2" name="文本框 1"/>
            <p:cNvSpPr txBox="1"/>
            <p:nvPr/>
          </p:nvSpPr>
          <p:spPr>
            <a:xfrm>
              <a:off x="2846328" y="3722443"/>
              <a:ext cx="660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构成</a:t>
              </a:r>
              <a:endParaRPr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522601" y="3722443"/>
              <a:ext cx="6600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构成</a:t>
              </a:r>
              <a:endParaRPr lang="zh-CN" altLang="en-US" dirty="0"/>
            </a:p>
          </p:txBody>
        </p:sp>
      </p:grpSp>
    </p:spTree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0555" y="2010410"/>
            <a:ext cx="10888345" cy="2846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多糖的单体：单糖（如最常见的多糖淀粉、糖原和纤维素的单体为葡萄糖）；蛋白质的单体：氨基酸；核酸的单体：核苷酸。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1190" y="1061085"/>
            <a:ext cx="1088771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三、生物大分子以碳链为骨架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3010" y="2264410"/>
            <a:ext cx="9875520" cy="11645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  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细胞各部分结构的分工与合作</a:t>
            </a:r>
            <a:endParaRPr lang="zh-CN" altLang="en-US" sz="4400" b="1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225" y="752475"/>
            <a:ext cx="10735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1.2.1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细胞膜的结构与功能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43015" y="75247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6420" y="2901315"/>
            <a:ext cx="10952480" cy="2378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将细胞和外界环境隔开。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（二）控制物质进出细胞。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（三）进行细胞间的信息交流。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2098040"/>
            <a:ext cx="415163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一、细胞膜的功能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8335" y="1607820"/>
            <a:ext cx="10887075" cy="4013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世纪末，欧文顿提出膜是由脂质组成的；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世纪初，科学家认识到膜的主要成分是脂质和蛋白质；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1925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年，荷兰科学家提出细胞膜中的脂质分子必然排列为连续的两层；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1959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年，罗伯特森提出所有生物膜都是由蛋白质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脂质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蛋白质构成的静态统一结构；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1970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年，细胞融合实验证明了细胞膜具有流动性；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1972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年，辛格和尼科尔森提出细胞膜的流动镶嵌模型，后被大多数科学家所接受。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335" y="666115"/>
            <a:ext cx="709104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二、对细胞膜成分和结构的探索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8335" y="2040890"/>
            <a:ext cx="10887075" cy="19513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细胞膜主要由脂质和蛋白质组成，此外还有少量的糖类。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（二）蛋白质种类和数量越多，细胞膜功能越复杂。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335" y="1167765"/>
            <a:ext cx="1023556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三、细胞膜的成分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48335" y="1361440"/>
            <a:ext cx="10887075" cy="5265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（一）磷脂双分子层是膜的基本支架。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（二）细胞膜上有些蛋白质分子镶嵌在磷脂双分子层表层或内部，也有些蛋白质分子贯穿整个双分子层。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（三）细胞膜具有流动性，构成膜的磷脂分子层可以运动，膜中的蛋白质大多也能运动。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（四）细胞膜的外表面还有糖类与膜上的蛋白质或脂质结合，形成糖蛋白、糖脂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这些糖类分子称为糖被，糖被与细胞表面的识别、细胞间的信息传递等功能密切相关。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335" y="389890"/>
            <a:ext cx="436626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四、流动镶嵌模型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92760"/>
            <a:ext cx="78238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1.2.2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细胞器之间的分工与合作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89165" y="6896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2930" y="2427605"/>
            <a:ext cx="10952480" cy="27501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（一）细胞器分布在溶胶状的细胞质基质中。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（二）细胞骨架是由蛋白质纤维组成的网架结构，维持着细胞的形态并支撑着许多细胞器，与细胞的运动、分裂、分化以及物质运输、能量转化、信息传递等生命活动密切相关。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1628775"/>
            <a:ext cx="415163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一、细胞器的分布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69390" y="5625465"/>
            <a:ext cx="897953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二、分离各种细胞器的方法：差速离心法。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335405" y="268605"/>
            <a:ext cx="526669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三、细胞器之间的分工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54965" y="1095375"/>
          <a:ext cx="11482070" cy="5612130"/>
        </p:xfrm>
        <a:graphic>
          <a:graphicData uri="http://schemas.openxmlformats.org/drawingml/2006/table">
            <a:tbl>
              <a:tblPr/>
              <a:tblGrid>
                <a:gridCol w="1642745"/>
                <a:gridCol w="3277235"/>
                <a:gridCol w="3639185"/>
                <a:gridCol w="2922905"/>
              </a:tblGrid>
              <a:tr h="459740">
                <a:tc>
                  <a:txBody>
                    <a:bodyPr/>
                    <a:lstStyle/>
                    <a:p>
                      <a:pPr marL="20256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细胞器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3850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3914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功能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404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分布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1216660">
                <a:tc>
                  <a:txBody>
                    <a:bodyPr/>
                    <a:lstStyle/>
                    <a:p>
                      <a:pPr marL="19875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线粒体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67740" indent="0" algn="ctr" eaLnBrk="0" fontAlgn="base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双层膜，内膜折叠形成崤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indent="0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有氧呼吸的主要场所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295" indent="1905" algn="ctr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动植物细胞，代谢旺盛的部位含量多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17295">
                <a:tc>
                  <a:txBody>
                    <a:bodyPr/>
                    <a:lstStyle/>
                    <a:p>
                      <a:pPr marL="20701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叶绿体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0485" indent="0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双层膜，内部有许多基粒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indent="0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光合作用的场所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295" indent="635" algn="ctr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绿色植物体内能进行光合作用的细胞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74800">
                <a:tc>
                  <a:txBody>
                    <a:bodyPr/>
                    <a:lstStyle/>
                    <a:p>
                      <a:pPr marL="21209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内质网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7945" indent="0" algn="ctr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单层膜连接而成的膜性管道系统，粗面内质网上有核糖体附着，光面内质网没有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indent="635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蛋白质等大分子物质的合成、加工场所和运输通道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6835" indent="0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动植物细胞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3635">
                <a:tc>
                  <a:txBody>
                    <a:bodyPr/>
                    <a:lstStyle/>
                    <a:p>
                      <a:pPr marL="13462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高尔基体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9215" indent="-1270" algn="ctr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单层膜，由扁平囊和囊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泡构成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1430" indent="60325" algn="ctr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蛋白质加工、分类和包装的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车间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及“发送站”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67740" indent="0" algn="ctr" eaLnBrk="0" fontAlgn="base">
                        <a:lnSpc>
                          <a:spcPct val="10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植物细胞</a:t>
                      </a:r>
                      <a:endParaRPr lang="zh-CN" sz="2400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85420" y="99695"/>
          <a:ext cx="11814810" cy="5626100"/>
        </p:xfrm>
        <a:graphic>
          <a:graphicData uri="http://schemas.openxmlformats.org/drawingml/2006/table">
            <a:tbl>
              <a:tblPr/>
              <a:tblGrid>
                <a:gridCol w="1541780"/>
                <a:gridCol w="3031490"/>
                <a:gridCol w="3484245"/>
                <a:gridCol w="3757295"/>
              </a:tblGrid>
              <a:tr h="459740">
                <a:tc>
                  <a:txBody>
                    <a:bodyPr/>
                    <a:lstStyle/>
                    <a:p>
                      <a:pPr marL="20256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细胞器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3850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3914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功能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404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分布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1226820"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溶酶体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5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单层膜，内含多种水解酶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755" indent="0" algn="just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分解衰老、损伤的细胞器，吞噬并杀死侵入细胞的病毒或细菌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主要分布在动物细胞内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1260"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液泡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9850" indent="-1905" algn="just" eaLnBrk="0" fontAlgn="base">
                        <a:spcBef>
                          <a:spcPts val="10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单层膜，内含细胞液，细胞液中溶有无机盐，糖类，蛋白质等物质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1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调节植物细胞内的环境，使植物细胞保持坚挺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主要存在植物细胞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7020"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核糖体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 eaLnBrk="0" fontAlgn="base">
                        <a:spcBef>
                          <a:spcPts val="10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不具膜，呈颗粒状，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有的附着于粗面内质网，有的游离在细胞质基质中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合成蛋白质的场所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动植物细胞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91260"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中心体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just" eaLnBrk="0" fontAlgn="base">
                        <a:spcBef>
                          <a:spcPts val="9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不具膜结构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，由两组互相垂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直的中心粒以及周围物质组成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和细胞有丝分裂有关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indent="0" algn="l" eaLnBrk="0" fontAlgn="base">
                        <a:lnSpc>
                          <a:spcPct val="17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动物细胞和低等植物细胞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84785" y="5789295"/>
            <a:ext cx="11815445" cy="9696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补充：细胞壁位于植物细胞细胞膜的外面，主要由纤维素和果胶构成，对细胞起支持和保护作用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细胞壁不属于细胞器。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9545" y="1000760"/>
            <a:ext cx="9265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必修</a:t>
            </a:r>
            <a:r>
              <a:rPr lang="en-US" altLang="zh-CN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1  </a:t>
            </a:r>
            <a:r>
              <a:rPr lang="zh-CN" altLang="en-US" sz="72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分子与细胞</a:t>
            </a:r>
            <a:endParaRPr lang="zh-CN" altLang="en-US" sz="72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49045" y="2753995"/>
            <a:ext cx="98640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4800" b="1">
                <a:solidFill>
                  <a:srgbClr val="F38417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细胞是生物体结构与生命活动的基本单位</a:t>
            </a:r>
            <a:endParaRPr lang="zh-CN" altLang="en-US" sz="4800" b="1">
              <a:solidFill>
                <a:srgbClr val="F38417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20240" y="4876800"/>
            <a:ext cx="8151495" cy="853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1.1  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细胞的分子组成</a:t>
            </a:r>
            <a:endParaRPr lang="zh-CN" altLang="en-US" sz="4800" b="1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48" r="4376"/>
          <a:stretch>
            <a:fillRect/>
          </a:stretch>
        </p:blipFill>
        <p:spPr>
          <a:xfrm>
            <a:off x="1068705" y="3594100"/>
            <a:ext cx="10450195" cy="263144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06070" y="1522730"/>
            <a:ext cx="11558905" cy="21678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（一）分泌蛋白：在细胞内合成后，分泌到细胞外起作用的蛋白质。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（二）研究分泌蛋白合成与分泌的方法：同位素标记法。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（三）分泌蛋白的合成与运输过程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83335" y="569595"/>
            <a:ext cx="628777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四、分泌蛋白的合成与运输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15925" y="1251585"/>
            <a:ext cx="11449050" cy="51835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（一）细胞膜、细胞器膜和核膜等膜结构共同构成细胞的生物膜系统。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（二）生物膜系统的功能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细胞膜维持细胞内部环境的相对稳定。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许多化学反应在生物膜上进行，广阔的膜面积为多种酶提供附着位点。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细胞内的生物膜将细胞区域化，把各种细胞器分隔开，使细胞内能够同时进行多种化学反应，而不会互相干扰，保证了细胞生命活动高效、有序地进行。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3785" y="434340"/>
            <a:ext cx="487235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五、细胞的生物膜系统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06425" y="1573530"/>
            <a:ext cx="11057890" cy="30702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（一）叶肉细胞中的叶绿体呈绿色、扁平的椭球形或球形，可在高倍显微镜下观察它的形态和分布。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（二）活细胞中的细胞质处于不断流动的状态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观察细胞质的流动，可用细胞质基质中叶绿体的运动作为标志。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73785" y="619125"/>
            <a:ext cx="998918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六、用高倍显微镜观察叶绿体和细胞质的流动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91465"/>
            <a:ext cx="6430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1.2.3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细胞核的结构与功能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298565" y="49593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82930" y="1845310"/>
            <a:ext cx="10952480" cy="8362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细胞核是遗传信息库，是细胞代谢和遗传的控制中心。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46835" y="1186815"/>
            <a:ext cx="427418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一、细胞核的功能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46835" y="2757170"/>
            <a:ext cx="426148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二、细胞核的结构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673100" y="3488055"/>
          <a:ext cx="10921365" cy="3050540"/>
        </p:xfrm>
        <a:graphic>
          <a:graphicData uri="http://schemas.openxmlformats.org/drawingml/2006/table">
            <a:tbl>
              <a:tblPr/>
              <a:tblGrid>
                <a:gridCol w="1395095"/>
                <a:gridCol w="9526270"/>
              </a:tblGrid>
              <a:tr h="462915">
                <a:tc>
                  <a:txBody>
                    <a:bodyPr/>
                    <a:lstStyle/>
                    <a:p>
                      <a:pPr marL="2705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结构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246443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功能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468630">
                <a:tc>
                  <a:txBody>
                    <a:bodyPr/>
                    <a:lstStyle/>
                    <a:p>
                      <a:pPr marL="2667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核膜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1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双层膜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，将核内物质和细胞质分开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455">
                <a:tc>
                  <a:txBody>
                    <a:bodyPr/>
                    <a:lstStyle/>
                    <a:p>
                      <a:pPr marL="2667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核孔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11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实现细胞核和细胞质之间频繁的物质交换和信息交流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7360">
                <a:tc>
                  <a:txBody>
                    <a:bodyPr/>
                    <a:lstStyle/>
                    <a:p>
                      <a:pPr marL="2667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核仁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39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与某种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RNA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的合成及核糖体的形成有关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86180">
                <a:tc>
                  <a:txBody>
                    <a:bodyPr/>
                    <a:lstStyle/>
                    <a:p>
                      <a:pPr marL="19812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染色质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15240" algn="just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由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DNA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和蛋白质组成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，呈极细丝状，易被碱性染料染成深色。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染色质在细胞分裂时高度螺旋化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，缩短变粗形成染色体（染色质和染色体是同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一物质在细胞不同时期的两种存在状态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6530" y="2341245"/>
            <a:ext cx="9735820" cy="853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1.3  </a:t>
            </a:r>
            <a:r>
              <a:rPr lang="zh-CN" altLang="en-US" sz="4400" b="1">
                <a:solidFill>
                  <a:schemeClr val="accent2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各细胞具有相似的基本结构</a:t>
            </a:r>
            <a:endParaRPr lang="zh-CN" altLang="en-US" sz="4400" b="1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283845"/>
            <a:ext cx="84861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细胞是生命活动的基本单位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936865" y="50673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67335" y="1807210"/>
            <a:ext cx="11657330" cy="4813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（一）细胞学说揭示了细胞的统一性和生物体结构的统一性。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（二）细胞学说的主要建立者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德国的植物学家施莱登和动物学家施旺。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（三）细胞学说要点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细胞是一个有机体，一切动植物都是由细胞发育而来，并由细胞和细胞产物所构成。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细胞是一个相对独立的单位，既有它自己的生命，又对它与其他细胞共同组成的整体生命起作用。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新细胞是由老细胞分裂产生的。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73760" y="1250950"/>
            <a:ext cx="593280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一、细胞学说及其建立过程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0070" y="2194560"/>
            <a:ext cx="11103610" cy="3073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细胞是生命活动基本单位，是生命系统最基本的层次。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（二）生命系统的结构层次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从小到大依次为：细胞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组织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器官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系统（植物无此结构层次）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个体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种群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群落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生态系统</a:t>
            </a:r>
            <a:r>
              <a:rPr lang="en-US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→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生物圈。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71600" y="1140460"/>
            <a:ext cx="590804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二、细胞是基本的生命系统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485140"/>
            <a:ext cx="7205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1.3.2 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细胞的多样性与统</a:t>
            </a:r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性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34225" y="68580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1685" y="2663190"/>
            <a:ext cx="10050780" cy="32131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（一）高倍显微镜使用要点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找：在低倍镜下找到所要观察的目标。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移：移动装片使观察目标处于视野的中央。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换：转动转换器，使高倍物镜正对通光孔。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4.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调：调节光圈、反光镜和细准焦螺旋使视野明亮。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07465" y="1698625"/>
            <a:ext cx="629729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一、使用高倍显微镜观察细胞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01015" y="807085"/>
            <a:ext cx="11099800" cy="53346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（二）高倍显微镜使用注意事项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使用显微镜观察的正确方法：两眼睁开，用左眼观察，右眼作记录，画图。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显微镜的放大倍数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物镜放大倍数</a:t>
            </a:r>
            <a:r>
              <a:rPr lang="en-US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目镜放大倍数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目镜的长度和放大倍数成反比；物镜的长度和放大倍数成正比。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3.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显微镜成像规律：显微镜下成的像是倒立的像，往物像所在的位置移动装片才能将物像移到视野的中央（例如物像在视野的右下方，就往右下方移动装片）。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0855" y="822960"/>
            <a:ext cx="11142980" cy="10629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根据细胞内有无以核膜为界的细胞核，把细胞分为真核细胞和原核细胞两类。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4860" y="237490"/>
            <a:ext cx="670369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二、原核细胞与真核细胞的比较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39395" y="2012950"/>
          <a:ext cx="11713210" cy="4681220"/>
        </p:xfrm>
        <a:graphic>
          <a:graphicData uri="http://schemas.openxmlformats.org/drawingml/2006/table">
            <a:tbl>
              <a:tblPr/>
              <a:tblGrid>
                <a:gridCol w="1657985"/>
                <a:gridCol w="3806825"/>
                <a:gridCol w="6248400"/>
              </a:tblGrid>
              <a:tr h="459740">
                <a:tc>
                  <a:txBody>
                    <a:bodyPr/>
                    <a:lstStyle/>
                    <a:p>
                      <a:pPr marL="21526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比较项目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998220" indent="0" algn="l" eaLnBrk="0" fontAlgn="base"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真核细胞</a:t>
                      </a:r>
                      <a:endParaRPr lang="zh-CN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000760" indent="0" algn="l" eaLnBrk="0" fontAlgn="base"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sz="24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原核细胞</a:t>
                      </a:r>
                      <a:endParaRPr lang="zh-CN" sz="24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20510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代表生物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71120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动物、植物、真菌等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7470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细菌、支原体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，衣原体等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20764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细胞大小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6921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较大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660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较小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27432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细胞壁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6794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植物细胞细胞壁的主要成分是纤维素和果胶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63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原核生物细胞壁的主要成分是蛋白质和糖类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274320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细胞膜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7429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主要由脂质和蛋白质构成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59740">
                <a:tc>
                  <a:txBody>
                    <a:bodyPr/>
                    <a:lstStyle/>
                    <a:p>
                      <a:pPr marL="274320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细胞器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6921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含有多种细胞器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9375" indent="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只有核糖体</a:t>
                      </a:r>
                      <a:endParaRPr lang="zh-CN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7020">
                <a:tc>
                  <a:txBody>
                    <a:bodyPr/>
                    <a:lstStyle/>
                    <a:p>
                      <a:pPr marL="27432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细胞核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6921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有核膜包被的细胞核，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有染色体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25" indent="-635" algn="just" eaLnBrk="0" fontAlgn="base">
                        <a:spcBef>
                          <a:spcPts val="1100"/>
                        </a:spcBef>
                        <a:spcAft>
                          <a:spcPct val="0"/>
                        </a:spcAft>
                      </a:pP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无核膜包被的细胞核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，也没有染色体，但</a:t>
                      </a: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有环状的</a:t>
                      </a:r>
                      <a:r>
                        <a:rPr lang="en-US" altLang="zh-CN" sz="2400" b="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DNA</a:t>
                      </a: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分子位于拟核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（拟核不仅</a:t>
                      </a: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没有核膜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，也没有核仁，相比真核细胞的</a:t>
                      </a:r>
                      <a:r>
                        <a:rPr lang="zh-CN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细胞核属于原始的核结构</a:t>
                      </a:r>
                      <a:r>
                        <a:rPr lang="zh-CN" altLang="en-US" sz="2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2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582295"/>
            <a:ext cx="67964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1.1.1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细胞中的元素和化合物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7350" y="75311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6420" y="3094990"/>
            <a:ext cx="10952480" cy="23780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（一）统一性：组成细胞的化学元素在无机自然界中都能找到。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差异性：细胞（生物体）与非生物相比，各种元素的相对含量大不相同。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2098040"/>
            <a:ext cx="681736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一、生物体与无机自然界的关系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0070" y="1726565"/>
            <a:ext cx="11103610" cy="4092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（一）细胞多样性的表现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真核细胞与原核细胞都多种多样，同时真核细胞与原核细胞又各具特征，可以分为明显不同的两大类。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（二）细胞统一性的表现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真核细胞和原核细胞具有相似的细胞膜和细胞质，且均以</a:t>
            </a:r>
            <a:r>
              <a:rPr lang="en-US" altLang="zh-CN" sz="280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DNA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为遗传物质。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71600" y="835025"/>
            <a:ext cx="590804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三、细胞的多样性与统</a:t>
            </a:r>
            <a:r>
              <a:rPr lang="en-US" altLang="zh-CN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</a:t>
            </a:r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性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585470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2026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学考金典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广西普通高中学业水平考试训练指导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生物学课件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9115" y="1658620"/>
            <a:ext cx="11184890" cy="47021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大量元素与微量元素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大量元素：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S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K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Mg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微量元素：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Fe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Zn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Mo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Cu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占玉米细胞和人体细胞干重较多的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、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N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（三）占人体细胞干重最多的元素：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；占玉米细胞鲜重最多的元素：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（实际上，占玉米细胞干重最多的元素也是</a:t>
            </a:r>
            <a:r>
              <a:rPr lang="en-US" alt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O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，这是因为相较人体细胞，玉米细胞的成分中糖类：蛋白质的比值更高）。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93800" y="636270"/>
            <a:ext cx="707771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二、组成细胞的元素的种类和含量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57530" y="1827530"/>
            <a:ext cx="11106150" cy="21704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（一）组成细胞的元素大多以化合物的形式存在。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占细胞鲜重最多的化合物是水；占细胞干重最多的化合物是蛋白质。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93800" y="826770"/>
            <a:ext cx="482155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三、组成细胞的化合物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925830" y="446405"/>
            <a:ext cx="897763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四、检测生物组织中的糖类、脂肪和蛋白质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37845" y="1484630"/>
          <a:ext cx="11116310" cy="4649470"/>
        </p:xfrm>
        <a:graphic>
          <a:graphicData uri="http://schemas.openxmlformats.org/drawingml/2006/table">
            <a:tbl>
              <a:tblPr/>
              <a:tblGrid>
                <a:gridCol w="3301365"/>
                <a:gridCol w="2218055"/>
                <a:gridCol w="2735580"/>
                <a:gridCol w="2861310"/>
              </a:tblGrid>
              <a:tr h="947420">
                <a:tc>
                  <a:txBody>
                    <a:bodyPr/>
                    <a:lstStyle/>
                    <a:p>
                      <a:pPr marL="72707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检测物质</a:t>
                      </a:r>
                      <a:endParaRPr lang="zh-CN" sz="2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23939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检测试剂</a:t>
                      </a:r>
                      <a:endParaRPr lang="zh-CN" sz="2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3848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颜色变化</a:t>
                      </a:r>
                      <a:endParaRPr lang="zh-CN" sz="2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40195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实验材料的选择</a:t>
                      </a:r>
                      <a:endParaRPr lang="zh-CN" sz="2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12763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还原糖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（葡萄糖、麦芽糖、果糖）</a:t>
                      </a:r>
                      <a:endParaRPr lang="zh-CN" altLang="en-US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3876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斐林试剂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605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生成砖红色沉淀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77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梨汁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89305">
                <a:tc>
                  <a:txBody>
                    <a:bodyPr/>
                    <a:lstStyle/>
                    <a:p>
                      <a:pPr marL="52768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淀粉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（非还原糖）</a:t>
                      </a:r>
                      <a:endParaRPr lang="zh-CN" altLang="en-US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721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碘液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8608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变为蓝色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7818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白米粥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0915">
                <a:tc>
                  <a:txBody>
                    <a:bodyPr/>
                    <a:lstStyle/>
                    <a:p>
                      <a:pPr marL="8585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脂肪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35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苏丹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Ⅲ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染液</a:t>
                      </a:r>
                      <a:endParaRPr lang="zh-CN" altLang="en-US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175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染成橘黄色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9626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花生子叶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0280">
                <a:tc>
                  <a:txBody>
                    <a:bodyPr/>
                    <a:lstStyle/>
                    <a:p>
                      <a:pPr marL="79375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蛋白质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399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双缩脲试剂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5146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产生紫色反应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3088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豆浆</a:t>
                      </a:r>
                      <a:endParaRPr lang="zh-CN" sz="28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535" y="351790"/>
            <a:ext cx="64319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1.1.2  </a:t>
            </a:r>
            <a:r>
              <a:rPr lang="zh-CN" altLang="en-US" sz="40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细胞中的水和无机物</a:t>
            </a:r>
            <a:endParaRPr lang="zh-CN" altLang="en-US" sz="4000" b="1" dirty="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83655" y="55181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19760" y="1819275"/>
            <a:ext cx="10952480" cy="1361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（一）一般来说，生物体的含水量一般为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60%</a:t>
            </a:r>
            <a:r>
              <a:rPr lang="en-US" altLang="zh-CN" sz="2800" dirty="0">
                <a:latin typeface="华文中宋" panose="02010600040101010101" charset="-122"/>
                <a:ea typeface="华文中宋" panose="02010600040101010101" charset="-122"/>
                <a:cs typeface="宋体" panose="02010600030101010101" pitchFamily="2" charset="-122"/>
              </a:rPr>
              <a:t>~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95%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，水是构成细胞的重要成分，是活细胞含量最多的化合物。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1204595"/>
            <a:ext cx="3659505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一、细胞中的水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384175" y="3317875"/>
          <a:ext cx="11510010" cy="3211830"/>
        </p:xfrm>
        <a:graphic>
          <a:graphicData uri="http://schemas.openxmlformats.org/drawingml/2006/table">
            <a:tbl>
              <a:tblPr/>
              <a:tblGrid>
                <a:gridCol w="2006600"/>
                <a:gridCol w="4891405"/>
                <a:gridCol w="4612005"/>
              </a:tblGrid>
              <a:tr h="1022350">
                <a:tc>
                  <a:txBody>
                    <a:bodyPr/>
                    <a:lstStyle/>
                    <a:p>
                      <a:pPr marL="95885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存在形式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93345" indent="0" algn="l" eaLnBrk="0" fontAlgn="base"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自由水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（绝大部分）：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呈游离状态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,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可以自由流动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390" indent="0" algn="l" eaLnBrk="0" fontAlgn="base"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结合水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（少部分）：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marL="7620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与细胞内的其他物质相结合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16965">
                <a:tc>
                  <a:txBody>
                    <a:bodyPr/>
                    <a:lstStyle/>
                    <a:p>
                      <a:pPr marL="967740" indent="0" algn="l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功能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69215" indent="317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细胞内良好的溶剂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；参与生物化学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反应；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运输营养物质和代谢废物</a:t>
                      </a:r>
                      <a:endParaRPr lang="zh-CN" altLang="en-US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2390" indent="0" algn="l" eaLnBrk="0" fontAlgn="base">
                        <a:spcBef>
                          <a:spcPts val="16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是细胞结构的重要组成成分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0170" marR="90170" marT="46990" marB="46990" anchor="ctr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72515">
                <a:tc>
                  <a:txBody>
                    <a:bodyPr/>
                    <a:lstStyle/>
                    <a:p>
                      <a:pPr marL="967740" indent="0" algn="l" eaLnBrk="0" fontAlgn="base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比例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0" marR="0" marT="0" marB="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67945" indent="127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正常情况下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，细胞内自由水所占的比例越高，细胞的新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陈代谢越旺盛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；而结合水越多，则细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胞抵抗干旱和寒冷等不良环境的能力越强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14350" y="1017270"/>
            <a:ext cx="10952480" cy="1361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（一）大多数无机盐以离子形式存在。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无机盐对维持细胞和生物体的生命活动具有重要作用。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9390" y="320675"/>
            <a:ext cx="4530090" cy="6965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E81818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二、细胞中的无机盐</a:t>
            </a:r>
            <a:endParaRPr lang="zh-CN" altLang="en-US" sz="3600" b="1" dirty="0">
              <a:solidFill>
                <a:srgbClr val="E81818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955675" y="2405380"/>
          <a:ext cx="10488295" cy="4135755"/>
        </p:xfrm>
        <a:graphic>
          <a:graphicData uri="http://schemas.openxmlformats.org/drawingml/2006/table">
            <a:tbl>
              <a:tblPr/>
              <a:tblGrid>
                <a:gridCol w="1270000"/>
                <a:gridCol w="9218295"/>
              </a:tblGrid>
              <a:tr h="575945">
                <a:tc>
                  <a:txBody>
                    <a:bodyPr/>
                    <a:lstStyle/>
                    <a:p>
                      <a:pPr marL="16700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无机盐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lstStyle/>
                    <a:p>
                      <a:pPr marL="249872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作用</a:t>
                      </a:r>
                      <a:endParaRPr lang="zh-CN" sz="24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 marL="90170" marR="90170" marT="46990" marB="46990" anchor="ctr" anchorCtr="1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638810">
                <a:tc>
                  <a:txBody>
                    <a:bodyPr/>
                    <a:lstStyle/>
                    <a:p>
                      <a:pPr marL="26797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Mg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985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构成叶绿素的元素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 anchor="b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810">
                <a:tc>
                  <a:txBody>
                    <a:bodyPr/>
                    <a:lstStyle/>
                    <a:p>
                      <a:pPr marL="29273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Fe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985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构成血红蛋白的元素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 anchor="b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810">
                <a:tc>
                  <a:txBody>
                    <a:bodyPr/>
                    <a:lstStyle/>
                    <a:p>
                      <a:pPr marL="32321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P</a:t>
                      </a:r>
                      <a:endParaRPr lang="en-US" altLang="zh-CN" sz="24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858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组成细胞膜、细胞核的重要成分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36525" marR="136525" marT="136525" marB="136525" anchor="b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04570">
                <a:tc>
                  <a:txBody>
                    <a:bodyPr/>
                    <a:lstStyle/>
                    <a:p>
                      <a:pPr marL="23558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Na</a:t>
                      </a:r>
                      <a:r>
                        <a:rPr lang="en-US" altLang="zh-CN" sz="2400" baseline="30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</a:t>
                      </a:r>
                      <a:endParaRPr lang="en-US" altLang="zh-CN" sz="2400" baseline="300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6794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人体内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 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Na</a:t>
                      </a:r>
                      <a:r>
                        <a:rPr lang="en-US" altLang="zh-CN" sz="2400" baseline="30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+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的缺乏会造成神经、肌肉细胞的兴奋性降低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，引发肌肉酸痛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、无力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6525" marR="136525" marT="136525" marB="136525" anchor="b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38810">
                <a:tc>
                  <a:txBody>
                    <a:bodyPr/>
                    <a:lstStyle/>
                    <a:p>
                      <a:pPr marL="22542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Ca</a:t>
                      </a:r>
                      <a:r>
                        <a:rPr lang="en-US" altLang="zh-CN" sz="2400" baseline="30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2+</a:t>
                      </a:r>
                      <a:endParaRPr lang="en-US" altLang="zh-CN" sz="2400" baseline="30000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90170" marR="90170" marT="46990" marB="46990" anchor="ctr" anchorCtr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7493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哺乳动物血液中的</a:t>
                      </a: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Ca</a:t>
                      </a:r>
                      <a:r>
                        <a:rPr lang="en-US" altLang="zh-CN" sz="2400" baseline="300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2+</a:t>
                      </a:r>
                      <a:r>
                        <a:rPr lang="zh-CN" altLang="en-US" sz="2400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  <a:sym typeface="+mn-ea"/>
                        </a:rPr>
                        <a:t> </a:t>
                      </a:r>
                      <a:r>
                        <a:rPr lang="zh-CN" sz="240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浓度过低会导致抽搐</a:t>
                      </a:r>
                      <a:endParaRPr lang="zh-CN" sz="2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136525" marR="136525" marT="136525" marB="136525" anchor="b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TABLE_ENDDRAG_ORIGIN_RECT" val="875*358"/>
  <p:tag name="TABLE_ENDDRAG_RECT" val="76*147*875*358"/>
</p:tagLst>
</file>

<file path=ppt/tags/tag64.xml><?xml version="1.0" encoding="utf-8"?>
<p:tagLst xmlns:p="http://schemas.openxmlformats.org/presentationml/2006/main">
  <p:tag name="TABLE_ENDDRAG_ORIGIN_RECT" val="888*249"/>
  <p:tag name="TABLE_ENDDRAG_RECT" val="20*277*888*249"/>
</p:tagLst>
</file>

<file path=ppt/tags/tag65.xml><?xml version="1.0" encoding="utf-8"?>
<p:tagLst xmlns:p="http://schemas.openxmlformats.org/presentationml/2006/main">
  <p:tag name="TABLE_ENDDRAG_ORIGIN_RECT" val="825*317"/>
  <p:tag name="TABLE_ENDDRAG_RECT" val="72*208*825*317"/>
</p:tagLst>
</file>

<file path=ppt/tags/tag66.xml><?xml version="1.0" encoding="utf-8"?>
<p:tagLst xmlns:p="http://schemas.openxmlformats.org/presentationml/2006/main">
  <p:tag name="TABLE_ENDDRAG_ORIGIN_RECT" val="908*323"/>
  <p:tag name="TABLE_ENDDRAG_RECT" val="25*190*908*323"/>
</p:tagLst>
</file>

<file path=ppt/tags/tag67.xml><?xml version="1.0" encoding="utf-8"?>
<p:tagLst xmlns:p="http://schemas.openxmlformats.org/presentationml/2006/main">
  <p:tag name="TABLE_ENDDRAG_ORIGIN_RECT" val="760*334"/>
  <p:tag name="TABLE_ENDDRAG_RECT" val="61*172*760*334"/>
</p:tagLst>
</file>

<file path=ppt/tags/tag68.xml><?xml version="1.0" encoding="utf-8"?>
<p:tagLst xmlns:p="http://schemas.openxmlformats.org/presentationml/2006/main">
  <p:tag name="TABLE_ENDDRAG_ORIGIN_RECT" val="852*415"/>
  <p:tag name="TABLE_ENDDRAG_RECT" val="48*87*852*415"/>
</p:tagLst>
</file>

<file path=ppt/tags/tag69.xml><?xml version="1.0" encoding="utf-8"?>
<p:tagLst xmlns:p="http://schemas.openxmlformats.org/presentationml/2006/main">
  <p:tag name="TABLE_ENDDRAG_ORIGIN_RECT" val="893*440"/>
  <p:tag name="TABLE_ENDDRAG_RECT" val="45*92*893*44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930*429"/>
  <p:tag name="TABLE_ENDDRAG_RECT" val="21*7*930*429"/>
</p:tagLst>
</file>

<file path=ppt/tags/tag71.xml><?xml version="1.0" encoding="utf-8"?>
<p:tagLst xmlns:p="http://schemas.openxmlformats.org/presentationml/2006/main">
  <p:tag name="TABLE_ENDDRAG_ORIGIN_RECT" val="826*255"/>
  <p:tag name="TABLE_ENDDRAG_RECT" val="61*277*826*255"/>
</p:tagLst>
</file>

<file path=ppt/tags/tag72.xml><?xml version="1.0" encoding="utf-8"?>
<p:tagLst xmlns:p="http://schemas.openxmlformats.org/presentationml/2006/main">
  <p:tag name="TABLE_ENDDRAG_ORIGIN_RECT" val="933*363"/>
  <p:tag name="TABLE_ENDDRAG_RECT" val="13*169*933*36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6235</Words>
  <Application>WPS 演示</Application>
  <PresentationFormat>宽屏</PresentationFormat>
  <Paragraphs>619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</vt:lpstr>
      <vt:lpstr>宋体</vt:lpstr>
      <vt:lpstr>Wingdings</vt:lpstr>
      <vt:lpstr>Wingdings</vt:lpstr>
      <vt:lpstr>微软雅黑</vt:lpstr>
      <vt:lpstr>方正粗黑宋简体</vt:lpstr>
      <vt:lpstr>黑体</vt:lpstr>
      <vt:lpstr>Times New Roman</vt:lpstr>
      <vt:lpstr>华文中宋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user</dc:creator>
  <cp:lastModifiedBy>WPS_1758008074</cp:lastModifiedBy>
  <cp:revision>170</cp:revision>
  <dcterms:created xsi:type="dcterms:W3CDTF">2019-06-19T02:08:00Z</dcterms:created>
  <dcterms:modified xsi:type="dcterms:W3CDTF">2026-03-18T00:57:43Z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23A4C342251C4216BC8C2D237C64618E_11</vt:lpwstr>
  </property>
</Properties>
</file>